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70" r:id="rId4"/>
    <p:sldId id="260" r:id="rId5"/>
    <p:sldId id="273" r:id="rId6"/>
    <p:sldId id="262" r:id="rId7"/>
    <p:sldId id="272" r:id="rId8"/>
    <p:sldId id="263" r:id="rId9"/>
    <p:sldId id="275" r:id="rId10"/>
    <p:sldId id="274" r:id="rId11"/>
    <p:sldId id="259" r:id="rId12"/>
    <p:sldId id="264" r:id="rId13"/>
    <p:sldId id="277" r:id="rId14"/>
    <p:sldId id="276"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67" autoAdjust="0"/>
    <p:restoredTop sz="86377" autoAdjust="0"/>
  </p:normalViewPr>
  <p:slideViewPr>
    <p:cSldViewPr>
      <p:cViewPr varScale="1">
        <p:scale>
          <a:sx n="111" d="100"/>
          <a:sy n="111" d="100"/>
        </p:scale>
        <p:origin x="-160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D5AE257E-CC13-4749-B52A-C6EB7FBA92CF}" type="datetimeFigureOut">
              <a:rPr lang="fr-FR" smtClean="0"/>
              <a:pPr/>
              <a:t>26/05/2017</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3D42ABC3-0545-4BE4-BE43-C9271FDC8A48}"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5AE257E-CC13-4749-B52A-C6EB7FBA92CF}" type="datetimeFigureOut">
              <a:rPr lang="fr-FR" smtClean="0"/>
              <a:pPr/>
              <a:t>26/05/2017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D42ABC3-0545-4BE4-BE43-C9271FDC8A4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5AE257E-CC13-4749-B52A-C6EB7FBA92CF}" type="datetimeFigureOut">
              <a:rPr lang="fr-FR" smtClean="0"/>
              <a:pPr/>
              <a:t>26/05/2017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D42ABC3-0545-4BE4-BE43-C9271FDC8A4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5AE257E-CC13-4749-B52A-C6EB7FBA92CF}" type="datetimeFigureOut">
              <a:rPr lang="fr-FR" smtClean="0"/>
              <a:pPr/>
              <a:t>26/05/2017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D42ABC3-0545-4BE4-BE43-C9271FDC8A4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D5AE257E-CC13-4749-B52A-C6EB7FBA92CF}" type="datetimeFigureOut">
              <a:rPr lang="fr-FR" smtClean="0"/>
              <a:pPr/>
              <a:t>26/05/2017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D42ABC3-0545-4BE4-BE43-C9271FDC8A48}"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5AE257E-CC13-4749-B52A-C6EB7FBA92CF}" type="datetimeFigureOut">
              <a:rPr lang="fr-FR" smtClean="0"/>
              <a:pPr/>
              <a:t>26/05/2017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D42ABC3-0545-4BE4-BE43-C9271FDC8A4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D5AE257E-CC13-4749-B52A-C6EB7FBA92CF}" type="datetimeFigureOut">
              <a:rPr lang="fr-FR" smtClean="0"/>
              <a:pPr/>
              <a:t>26/05/2017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D42ABC3-0545-4BE4-BE43-C9271FDC8A4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D5AE257E-CC13-4749-B52A-C6EB7FBA92CF}" type="datetimeFigureOut">
              <a:rPr lang="fr-FR" smtClean="0"/>
              <a:pPr/>
              <a:t>26/05/2017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D42ABC3-0545-4BE4-BE43-C9271FDC8A4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5AE257E-CC13-4749-B52A-C6EB7FBA92CF}" type="datetimeFigureOut">
              <a:rPr lang="fr-FR" smtClean="0"/>
              <a:pPr/>
              <a:t>26/05/2017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D42ABC3-0545-4BE4-BE43-C9271FDC8A4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5AE257E-CC13-4749-B52A-C6EB7FBA92CF}" type="datetimeFigureOut">
              <a:rPr lang="fr-FR" smtClean="0"/>
              <a:pPr/>
              <a:t>26/05/2017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D42ABC3-0545-4BE4-BE43-C9271FDC8A4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D5AE257E-CC13-4749-B52A-C6EB7FBA92CF}" type="datetimeFigureOut">
              <a:rPr lang="fr-FR" smtClean="0"/>
              <a:pPr/>
              <a:t>26/05/2017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3D42ABC3-0545-4BE4-BE43-C9271FDC8A48}"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5AE257E-CC13-4749-B52A-C6EB7FBA92CF}" type="datetimeFigureOut">
              <a:rPr lang="fr-FR" smtClean="0"/>
              <a:pPr/>
              <a:t>26/05/2017</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42ABC3-0545-4BE4-BE43-C9271FDC8A48}"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www.aquaportail.com/definition-5119-mer.html" TargetMode="External"/><Relationship Id="rId2" Type="http://schemas.openxmlformats.org/officeDocument/2006/relationships/hyperlink" Target="https://www.aquaportail.com/definition-209-limace.html"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www.aquaportail.com/definition-1241-pelagique.html" TargetMode="External"/><Relationship Id="rId2" Type="http://schemas.openxmlformats.org/officeDocument/2006/relationships/hyperlink" Target="https://www.aquaportail.com/definition-13691-etres-vivants.html" TargetMode="External"/><Relationship Id="rId1" Type="http://schemas.openxmlformats.org/officeDocument/2006/relationships/slideLayout" Target="../slideLayouts/slideLayout1.xml"/><Relationship Id="rId6" Type="http://schemas.openxmlformats.org/officeDocument/2006/relationships/hyperlink" Target="https://www.aquaportail.com/definition-2370-carnivore.html" TargetMode="External"/><Relationship Id="rId5" Type="http://schemas.openxmlformats.org/officeDocument/2006/relationships/hyperlink" Target="https://www.aquaportail.com/definition-9315-venimeux.html" TargetMode="External"/><Relationship Id="rId4" Type="http://schemas.openxmlformats.org/officeDocument/2006/relationships/hyperlink" Target="https://www.aquaportail.com/definition-443-cnidaires.html"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www.atoc2tech.fr/blog/dragon-mers/" TargetMode="External"/><Relationship Id="rId2" Type="http://schemas.openxmlformats.org/officeDocument/2006/relationships/hyperlink" Target="https://www.aquaportail.com/fiche-invertebre-3078-glaucus-atlanticus.html" TargetMode="External"/><Relationship Id="rId1" Type="http://schemas.openxmlformats.org/officeDocument/2006/relationships/slideLayout" Target="../slideLayouts/slideLayout1.xml"/><Relationship Id="rId4" Type="http://schemas.openxmlformats.org/officeDocument/2006/relationships/hyperlink" Target="http://especesvivantes.blogspot.fr/2012/02/glaucus-atlanticus-glaucus-marginatus.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www.aquaportail.com/definition-5786-coloration.html" TargetMode="External"/><Relationship Id="rId2" Type="http://schemas.openxmlformats.org/officeDocument/2006/relationships/hyperlink" Target="https://www.aquaportail.com/definition-457-mollusque.html"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11560" y="188640"/>
            <a:ext cx="7851648" cy="1828800"/>
          </a:xfrm>
        </p:spPr>
        <p:txBody>
          <a:bodyPr/>
          <a:lstStyle/>
          <a:p>
            <a:pPr algn="ctr"/>
            <a:r>
              <a:rPr lang="fr-FR" dirty="0" smtClean="0"/>
              <a:t>Glaucus Atlanticus</a:t>
            </a:r>
            <a:endParaRPr lang="fr-FR" dirty="0"/>
          </a:p>
        </p:txBody>
      </p:sp>
      <p:sp>
        <p:nvSpPr>
          <p:cNvPr id="3" name="Sous-titre 2"/>
          <p:cNvSpPr>
            <a:spLocks noGrp="1"/>
          </p:cNvSpPr>
          <p:nvPr>
            <p:ph type="subTitle" idx="1"/>
          </p:nvPr>
        </p:nvSpPr>
        <p:spPr>
          <a:xfrm>
            <a:off x="539552" y="2060848"/>
            <a:ext cx="7854696" cy="1752600"/>
          </a:xfrm>
        </p:spPr>
        <p:txBody>
          <a:bodyPr>
            <a:normAutofit fontScale="85000" lnSpcReduction="20000"/>
          </a:bodyPr>
          <a:lstStyle/>
          <a:p>
            <a:pPr algn="l"/>
            <a:r>
              <a:rPr lang="fr-FR" dirty="0" smtClean="0"/>
              <a:t>Le Glaucus atlanticus est un animal fascinant. </a:t>
            </a:r>
          </a:p>
          <a:p>
            <a:pPr algn="l"/>
            <a:endParaRPr lang="fr-FR" b="1" dirty="0" smtClean="0"/>
          </a:p>
          <a:p>
            <a:pPr algn="l"/>
            <a:r>
              <a:rPr lang="fr-FR" dirty="0" smtClean="0"/>
              <a:t>Élégant,  symétrique, géométrique, </a:t>
            </a:r>
          </a:p>
          <a:p>
            <a:pPr algn="l"/>
            <a:r>
              <a:rPr lang="fr-FR" dirty="0" smtClean="0"/>
              <a:t>arborant des couleurs vives et électriques.</a:t>
            </a:r>
            <a:endParaRPr lang="fr-FR" b="1" dirty="0" smtClean="0"/>
          </a:p>
          <a:p>
            <a:pPr algn="l"/>
            <a:r>
              <a:rPr lang="fr-FR" dirty="0" smtClean="0"/>
              <a:t>Il évoque plus une création design qu’une créature marine. </a:t>
            </a:r>
            <a:endParaRPr lang="fr-FR" b="1" dirty="0" smtClean="0"/>
          </a:p>
          <a:p>
            <a:endParaRPr lang="fr-FR" dirty="0"/>
          </a:p>
        </p:txBody>
      </p:sp>
      <p:sp>
        <p:nvSpPr>
          <p:cNvPr id="4" name="ZoneTexte 3"/>
          <p:cNvSpPr txBox="1"/>
          <p:nvPr/>
        </p:nvSpPr>
        <p:spPr>
          <a:xfrm>
            <a:off x="6588224" y="6237312"/>
            <a:ext cx="1530740" cy="369332"/>
          </a:xfrm>
          <a:prstGeom prst="rect">
            <a:avLst/>
          </a:prstGeom>
          <a:noFill/>
        </p:spPr>
        <p:txBody>
          <a:bodyPr wrap="none" rtlCol="0">
            <a:spAutoFit/>
          </a:bodyPr>
          <a:lstStyle/>
          <a:p>
            <a:r>
              <a:rPr lang="fr-FR" dirty="0" smtClean="0"/>
              <a:t>David  Simler</a:t>
            </a:r>
            <a:endParaRPr lang="fr-FR" dirty="0"/>
          </a:p>
        </p:txBody>
      </p:sp>
      <p:pic>
        <p:nvPicPr>
          <p:cNvPr id="5" name="Picture 2" descr="Nudibranche dragon bleu Glaucus atlanticus"/>
          <p:cNvPicPr>
            <a:picLocks noChangeAspect="1" noChangeArrowheads="1"/>
          </p:cNvPicPr>
          <p:nvPr/>
        </p:nvPicPr>
        <p:blipFill>
          <a:blip r:embed="rId2" cstate="print"/>
          <a:srcRect/>
          <a:stretch>
            <a:fillRect/>
          </a:stretch>
        </p:blipFill>
        <p:spPr bwMode="auto">
          <a:xfrm>
            <a:off x="2915816" y="4221088"/>
            <a:ext cx="3240357" cy="2430269"/>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http://www.seaslugforum.net/images/033874.jpg"/>
          <p:cNvPicPr>
            <a:picLocks noChangeAspect="1" noChangeArrowheads="1"/>
          </p:cNvPicPr>
          <p:nvPr/>
        </p:nvPicPr>
        <p:blipFill>
          <a:blip r:embed="rId2" cstate="print"/>
          <a:srcRect/>
          <a:stretch>
            <a:fillRect/>
          </a:stretch>
        </p:blipFill>
        <p:spPr bwMode="auto">
          <a:xfrm>
            <a:off x="1475656" y="908720"/>
            <a:ext cx="5976664" cy="5717677"/>
          </a:xfrm>
          <a:prstGeom prst="rect">
            <a:avLst/>
          </a:prstGeom>
          <a:noFill/>
        </p:spPr>
      </p:pic>
      <p:sp>
        <p:nvSpPr>
          <p:cNvPr id="3" name="Rectangle 2"/>
          <p:cNvSpPr/>
          <p:nvPr/>
        </p:nvSpPr>
        <p:spPr>
          <a:xfrm>
            <a:off x="827584" y="0"/>
            <a:ext cx="7680308" cy="923330"/>
          </a:xfrm>
          <a:prstGeom prst="rect">
            <a:avLst/>
          </a:prstGeom>
          <a:noFill/>
        </p:spPr>
        <p:txBody>
          <a:bodyPr wrap="none" lIns="91440" tIns="45720" rIns="91440" bIns="45720">
            <a:spAutoFit/>
          </a:bodyPr>
          <a:lstStyle/>
          <a:p>
            <a:pPr algn="ctr"/>
            <a:r>
              <a:rPr lang="fr-FR"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Un animal pélagique</a:t>
            </a:r>
            <a:endParaRPr lang="fr-FR"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4" name="Flèche droite 3"/>
          <p:cNvSpPr/>
          <p:nvPr/>
        </p:nvSpPr>
        <p:spPr>
          <a:xfrm>
            <a:off x="395536" y="2708920"/>
            <a:ext cx="936104" cy="43204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p:txBody>
          <a:bodyPr/>
          <a:lstStyle/>
          <a:p>
            <a:pPr algn="ctr"/>
            <a:r>
              <a:rPr lang="fr-FR" u="sng" dirty="0" smtClean="0"/>
              <a:t>Déplacement :</a:t>
            </a:r>
            <a:r>
              <a:rPr lang="fr-FR" dirty="0" smtClean="0"/>
              <a:t/>
            </a:r>
            <a:br>
              <a:rPr lang="fr-FR" dirty="0" smtClean="0"/>
            </a:br>
            <a:endParaRPr lang="fr-FR" dirty="0"/>
          </a:p>
        </p:txBody>
      </p:sp>
      <p:sp>
        <p:nvSpPr>
          <p:cNvPr id="2" name="Sous-titre 1"/>
          <p:cNvSpPr>
            <a:spLocks noGrp="1"/>
          </p:cNvSpPr>
          <p:nvPr>
            <p:ph type="subTitle" idx="1"/>
          </p:nvPr>
        </p:nvSpPr>
        <p:spPr>
          <a:xfrm>
            <a:off x="533400" y="2564904"/>
            <a:ext cx="7854696" cy="3744416"/>
          </a:xfrm>
        </p:spPr>
        <p:txBody>
          <a:bodyPr>
            <a:normAutofit lnSpcReduction="10000"/>
          </a:bodyPr>
          <a:lstStyle/>
          <a:p>
            <a:pPr algn="l"/>
            <a:r>
              <a:rPr lang="fr-FR" dirty="0" smtClean="0"/>
              <a:t>Ces </a:t>
            </a:r>
            <a:r>
              <a:rPr lang="fr-FR" dirty="0" smtClean="0">
                <a:hlinkClick r:id="rId2"/>
              </a:rPr>
              <a:t>limaces</a:t>
            </a:r>
            <a:r>
              <a:rPr lang="fr-FR" dirty="0" smtClean="0"/>
              <a:t> de mer se déplacent  très lentement, atteignant la vitesse de 0,001 km/h (10 cm en 5 minutes). </a:t>
            </a:r>
          </a:p>
          <a:p>
            <a:pPr algn="l"/>
            <a:r>
              <a:rPr lang="fr-FR" dirty="0" smtClean="0"/>
              <a:t>Cette coloration contribue à le protéger contre les prédateurs par le bas, les côtés et au-dessus.</a:t>
            </a:r>
          </a:p>
          <a:p>
            <a:pPr algn="l"/>
            <a:r>
              <a:rPr lang="fr-FR" dirty="0" smtClean="0"/>
              <a:t>Les </a:t>
            </a:r>
            <a:r>
              <a:rPr lang="fr-FR" dirty="0" smtClean="0">
                <a:hlinkClick r:id="rId2"/>
              </a:rPr>
              <a:t>limaces</a:t>
            </a:r>
            <a:r>
              <a:rPr lang="fr-FR" dirty="0" smtClean="0"/>
              <a:t> de </a:t>
            </a:r>
            <a:r>
              <a:rPr lang="fr-FR" dirty="0" smtClean="0">
                <a:hlinkClick r:id="rId3"/>
              </a:rPr>
              <a:t>mer</a:t>
            </a:r>
            <a:r>
              <a:rPr lang="fr-FR" dirty="0" smtClean="0"/>
              <a:t> bleues flottent en dérivant à la surface de l'eau, elle ne vivent pas en groupe, et sont donc portés par les courants et les vents.</a:t>
            </a:r>
            <a:br>
              <a:rPr lang="fr-FR" dirty="0" smtClean="0"/>
            </a:br>
            <a:endParaRPr lang="fr-FR" dirty="0" smtClean="0"/>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p:txBody>
          <a:bodyPr>
            <a:normAutofit fontScale="90000"/>
          </a:bodyPr>
          <a:lstStyle/>
          <a:p>
            <a:pPr algn="ctr"/>
            <a:r>
              <a:rPr lang="fr-FR" u="sng" dirty="0" smtClean="0"/>
              <a:t>Signes particuliers du glaucus</a:t>
            </a:r>
            <a:r>
              <a:rPr lang="fr-FR" dirty="0" smtClean="0"/>
              <a:t/>
            </a:r>
            <a:br>
              <a:rPr lang="fr-FR" dirty="0" smtClean="0"/>
            </a:br>
            <a:endParaRPr lang="fr-FR" dirty="0"/>
          </a:p>
        </p:txBody>
      </p:sp>
      <p:sp>
        <p:nvSpPr>
          <p:cNvPr id="2" name="Sous-titre 1"/>
          <p:cNvSpPr>
            <a:spLocks noGrp="1"/>
          </p:cNvSpPr>
          <p:nvPr>
            <p:ph type="subTitle" idx="1"/>
          </p:nvPr>
        </p:nvSpPr>
        <p:spPr>
          <a:xfrm>
            <a:off x="533400" y="2708920"/>
            <a:ext cx="7854696" cy="3672408"/>
          </a:xfrm>
        </p:spPr>
        <p:txBody>
          <a:bodyPr>
            <a:normAutofit fontScale="92500" lnSpcReduction="10000"/>
          </a:bodyPr>
          <a:lstStyle/>
          <a:p>
            <a:pPr algn="l"/>
            <a:r>
              <a:rPr lang="fr-FR" dirty="0" smtClean="0"/>
              <a:t>Le glaucus est hermaphrodite (chaque individu possède en même temps des attributs mâle et femelle) mais ne peut toutefois pas s’autoféconder. </a:t>
            </a:r>
          </a:p>
          <a:p>
            <a:pPr algn="l"/>
            <a:r>
              <a:rPr lang="fr-FR" dirty="0" smtClean="0"/>
              <a:t>Lors de la reproduction, les deux partenaires se mettent face à face pour accoler leurs faces ventrales et à l’issue de la fécondation, chaque individu pondra une dizaine à une trentaine d’œufs en chapelet.</a:t>
            </a:r>
            <a:br>
              <a:rPr lang="fr-FR" dirty="0" smtClean="0"/>
            </a:br>
            <a:r>
              <a:rPr lang="fr-FR" dirty="0" smtClean="0"/>
              <a:t>Ces limaces de mer se nourrissent d'autres </a:t>
            </a:r>
            <a:r>
              <a:rPr lang="fr-FR" dirty="0" smtClean="0">
                <a:hlinkClick r:id="rId2"/>
              </a:rPr>
              <a:t>êtres vivants</a:t>
            </a:r>
            <a:r>
              <a:rPr lang="fr-FR" dirty="0" smtClean="0"/>
              <a:t> </a:t>
            </a:r>
            <a:r>
              <a:rPr lang="fr-FR" dirty="0" smtClean="0">
                <a:hlinkClick r:id="rId3"/>
              </a:rPr>
              <a:t>pélagiques</a:t>
            </a:r>
            <a:r>
              <a:rPr lang="fr-FR" dirty="0" smtClean="0"/>
              <a:t> dont des </a:t>
            </a:r>
            <a:r>
              <a:rPr lang="fr-FR" dirty="0" smtClean="0">
                <a:hlinkClick r:id="rId4"/>
              </a:rPr>
              <a:t>cnidaires</a:t>
            </a:r>
            <a:r>
              <a:rPr lang="fr-FR" dirty="0" smtClean="0"/>
              <a:t> </a:t>
            </a:r>
            <a:r>
              <a:rPr lang="fr-FR" dirty="0" smtClean="0">
                <a:hlinkClick r:id="rId5"/>
              </a:rPr>
              <a:t>venimeux</a:t>
            </a:r>
            <a:r>
              <a:rPr lang="fr-FR" dirty="0" smtClean="0"/>
              <a:t>, elles sont </a:t>
            </a:r>
            <a:r>
              <a:rPr lang="fr-FR" dirty="0" smtClean="0">
                <a:hlinkClick r:id="rId6"/>
              </a:rPr>
              <a:t>carnivores</a:t>
            </a:r>
            <a:r>
              <a:rPr lang="fr-FR" dirty="0" smtClean="0"/>
              <a:t>. </a:t>
            </a:r>
          </a:p>
          <a:p>
            <a:pPr algn="l"/>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descr="http://3.bp.blogspot.com/-hGMyed4xXus/Tzgnh0IKVlI/AAAAAAAAAQY/rjbYYAYPoEQ/s1600/9_800px-Physalia_physalia.jpeg"/>
          <p:cNvPicPr>
            <a:picLocks noChangeAspect="1" noChangeArrowheads="1"/>
          </p:cNvPicPr>
          <p:nvPr/>
        </p:nvPicPr>
        <p:blipFill>
          <a:blip r:embed="rId2" cstate="print"/>
          <a:srcRect/>
          <a:stretch>
            <a:fillRect/>
          </a:stretch>
        </p:blipFill>
        <p:spPr bwMode="auto">
          <a:xfrm>
            <a:off x="611560" y="620688"/>
            <a:ext cx="7620000" cy="571500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fr-FR" dirty="0" smtClean="0"/>
              <a:t>références</a:t>
            </a:r>
            <a:endParaRPr lang="fr-FR" dirty="0"/>
          </a:p>
        </p:txBody>
      </p:sp>
      <p:sp>
        <p:nvSpPr>
          <p:cNvPr id="3" name="Sous-titre 2"/>
          <p:cNvSpPr>
            <a:spLocks noGrp="1"/>
          </p:cNvSpPr>
          <p:nvPr>
            <p:ph type="subTitle" idx="1"/>
          </p:nvPr>
        </p:nvSpPr>
        <p:spPr>
          <a:xfrm>
            <a:off x="533400" y="3228536"/>
            <a:ext cx="7854696" cy="2936768"/>
          </a:xfrm>
        </p:spPr>
        <p:txBody>
          <a:bodyPr/>
          <a:lstStyle/>
          <a:p>
            <a:pPr algn="l"/>
            <a:r>
              <a:rPr lang="fr-FR" sz="1600" dirty="0" smtClean="0">
                <a:hlinkClick r:id="rId2"/>
              </a:rPr>
              <a:t>https://www.aquaportail.com/fiche-invertebre-3078-glaucus-atlanticus.html</a:t>
            </a:r>
            <a:endParaRPr lang="fr-FR" sz="1600" dirty="0" smtClean="0"/>
          </a:p>
          <a:p>
            <a:pPr algn="l"/>
            <a:r>
              <a:rPr lang="fr-FR" sz="1600" dirty="0" smtClean="0">
                <a:hlinkClick r:id="rId3"/>
              </a:rPr>
              <a:t>https://www.atoc2tech.fr/blog/dragon-mers/</a:t>
            </a:r>
            <a:endParaRPr lang="fr-FR" sz="1600" dirty="0" smtClean="0"/>
          </a:p>
          <a:p>
            <a:pPr algn="l"/>
            <a:r>
              <a:rPr lang="fr-FR" sz="1600" dirty="0" smtClean="0">
                <a:hlinkClick r:id="rId4"/>
              </a:rPr>
              <a:t>http://especesvivantes.blogspot.fr/2012/02/glaucus-atlanticus-glaucus-marginatus.html</a:t>
            </a:r>
            <a:endParaRPr lang="fr-FR" sz="1600" dirty="0" smtClean="0"/>
          </a:p>
          <a:p>
            <a:pPr algn="l"/>
            <a:endParaRPr lang="fr-FR" dirty="0" smtClean="0"/>
          </a:p>
          <a:p>
            <a:pPr algn="l"/>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p:txBody>
          <a:bodyPr/>
          <a:lstStyle/>
          <a:p>
            <a:pPr algn="ctr"/>
            <a:r>
              <a:rPr lang="fr-FR" u="sng" dirty="0" smtClean="0"/>
              <a:t>Noms et Surnoms : </a:t>
            </a:r>
            <a:r>
              <a:rPr lang="fr-FR" dirty="0" smtClean="0"/>
              <a:t/>
            </a:r>
            <a:br>
              <a:rPr lang="fr-FR" dirty="0" smtClean="0"/>
            </a:br>
            <a:endParaRPr lang="fr-FR" dirty="0"/>
          </a:p>
        </p:txBody>
      </p:sp>
      <p:sp>
        <p:nvSpPr>
          <p:cNvPr id="2" name="Sous-titre 1"/>
          <p:cNvSpPr>
            <a:spLocks noGrp="1"/>
          </p:cNvSpPr>
          <p:nvPr>
            <p:ph type="subTitle" idx="1"/>
          </p:nvPr>
        </p:nvSpPr>
        <p:spPr/>
        <p:txBody>
          <a:bodyPr>
            <a:normAutofit fontScale="85000" lnSpcReduction="20000"/>
          </a:bodyPr>
          <a:lstStyle/>
          <a:p>
            <a:pPr algn="l"/>
            <a:r>
              <a:rPr lang="fr-FR" dirty="0" smtClean="0"/>
              <a:t>Dragon des mers, </a:t>
            </a:r>
          </a:p>
          <a:p>
            <a:pPr algn="l"/>
            <a:r>
              <a:rPr lang="fr-FR" dirty="0" smtClean="0"/>
              <a:t>hirondelle des mers, </a:t>
            </a:r>
          </a:p>
          <a:p>
            <a:pPr algn="l"/>
            <a:r>
              <a:rPr lang="fr-FR" dirty="0" smtClean="0"/>
              <a:t>limace des mers, </a:t>
            </a:r>
          </a:p>
          <a:p>
            <a:pPr algn="l"/>
            <a:r>
              <a:rPr lang="fr-FR" dirty="0" smtClean="0"/>
              <a:t>dragon bleu des mers, </a:t>
            </a:r>
          </a:p>
          <a:p>
            <a:pPr algn="l"/>
            <a:r>
              <a:rPr lang="fr-FR" dirty="0" smtClean="0"/>
              <a:t>ou tout simplement dragon bleu.</a:t>
            </a:r>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dragon-bleu"/>
          <p:cNvPicPr>
            <a:picLocks noChangeAspect="1" noChangeArrowheads="1"/>
          </p:cNvPicPr>
          <p:nvPr/>
        </p:nvPicPr>
        <p:blipFill>
          <a:blip r:embed="rId2" cstate="print"/>
          <a:srcRect/>
          <a:stretch>
            <a:fillRect/>
          </a:stretch>
        </p:blipFill>
        <p:spPr bwMode="auto">
          <a:xfrm>
            <a:off x="1691680" y="1052736"/>
            <a:ext cx="6120680" cy="4916948"/>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p:txBody>
          <a:bodyPr/>
          <a:lstStyle/>
          <a:p>
            <a:pPr algn="ctr"/>
            <a:r>
              <a:rPr lang="fr-FR" u="sng" dirty="0" smtClean="0"/>
              <a:t>Anatomie d’un dragon</a:t>
            </a:r>
            <a:r>
              <a:rPr lang="fr-FR" dirty="0" smtClean="0"/>
              <a:t/>
            </a:r>
            <a:br>
              <a:rPr lang="fr-FR" dirty="0" smtClean="0"/>
            </a:br>
            <a:endParaRPr lang="fr-FR" dirty="0"/>
          </a:p>
        </p:txBody>
      </p:sp>
      <p:sp>
        <p:nvSpPr>
          <p:cNvPr id="2" name="Sous-titre 1"/>
          <p:cNvSpPr>
            <a:spLocks noGrp="1"/>
          </p:cNvSpPr>
          <p:nvPr>
            <p:ph type="subTitle" idx="1"/>
          </p:nvPr>
        </p:nvSpPr>
        <p:spPr>
          <a:xfrm>
            <a:off x="533400" y="3228536"/>
            <a:ext cx="7854696" cy="3224800"/>
          </a:xfrm>
        </p:spPr>
        <p:txBody>
          <a:bodyPr>
            <a:normAutofit fontScale="92500" lnSpcReduction="20000"/>
          </a:bodyPr>
          <a:lstStyle/>
          <a:p>
            <a:pPr algn="l"/>
            <a:r>
              <a:rPr lang="fr-FR" dirty="0" smtClean="0"/>
              <a:t>Le Glaucus est un animal marin classé dans le groupe des nudibranches. </a:t>
            </a:r>
          </a:p>
          <a:p>
            <a:pPr algn="l"/>
            <a:r>
              <a:rPr lang="fr-FR" dirty="0" smtClean="0"/>
              <a:t>C’est un mollusque gastéropode (de la même famille que les escargots, mais sans coquille)  qui aime évoluer dans des eaux tropicales et tempérées. (Océan Pacifique, Océan Indien, Golfe du Mexique, Mer Méditerranée, Mer des Caraïbes. </a:t>
            </a:r>
          </a:p>
          <a:p>
            <a:pPr algn="l"/>
            <a:r>
              <a:rPr lang="fr-FR" dirty="0" smtClean="0"/>
              <a:t>Il est cependant le plus fréquemment rencontré dans l’océan Atlantique d’où il tire son patronyme « atlanticus ».</a:t>
            </a:r>
            <a:br>
              <a:rPr lang="fr-FR" dirty="0" smtClean="0"/>
            </a:b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Résultat de recherche d'images"/>
          <p:cNvPicPr>
            <a:picLocks noChangeAspect="1" noChangeArrowheads="1"/>
          </p:cNvPicPr>
          <p:nvPr/>
        </p:nvPicPr>
        <p:blipFill>
          <a:blip r:embed="rId2" cstate="print"/>
          <a:srcRect/>
          <a:stretch>
            <a:fillRect/>
          </a:stretch>
        </p:blipFill>
        <p:spPr bwMode="auto">
          <a:xfrm>
            <a:off x="251520" y="908720"/>
            <a:ext cx="8695306" cy="576064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p:txBody>
          <a:bodyPr/>
          <a:lstStyle/>
          <a:p>
            <a:pPr algn="ctr"/>
            <a:r>
              <a:rPr lang="fr-FR" u="sng" dirty="0" smtClean="0"/>
              <a:t>Morphologie inhabituelle. </a:t>
            </a:r>
            <a:r>
              <a:rPr lang="fr-FR" dirty="0" smtClean="0"/>
              <a:t/>
            </a:r>
            <a:br>
              <a:rPr lang="fr-FR" dirty="0" smtClean="0"/>
            </a:br>
            <a:endParaRPr lang="fr-FR" dirty="0"/>
          </a:p>
        </p:txBody>
      </p:sp>
      <p:sp>
        <p:nvSpPr>
          <p:cNvPr id="2" name="Sous-titre 1"/>
          <p:cNvSpPr>
            <a:spLocks noGrp="1"/>
          </p:cNvSpPr>
          <p:nvPr>
            <p:ph type="subTitle" idx="1"/>
          </p:nvPr>
        </p:nvSpPr>
        <p:spPr>
          <a:xfrm>
            <a:off x="467544" y="2708920"/>
            <a:ext cx="8280920" cy="3816424"/>
          </a:xfrm>
        </p:spPr>
        <p:txBody>
          <a:bodyPr>
            <a:normAutofit lnSpcReduction="10000"/>
          </a:bodyPr>
          <a:lstStyle/>
          <a:p>
            <a:pPr algn="l"/>
            <a:r>
              <a:rPr lang="fr-FR" dirty="0" smtClean="0"/>
              <a:t>Pour certains il évoque un dragon, pour d’autres une hirondelle, dans tous les cas il ne passe pas inaperçu avec ses couleurs : une large palette de bleu métallique, accompagné de nuances de gris argentés et de noir. </a:t>
            </a:r>
          </a:p>
          <a:p>
            <a:pPr algn="l"/>
            <a:endParaRPr lang="fr-FR" dirty="0" smtClean="0"/>
          </a:p>
          <a:p>
            <a:pPr algn="l"/>
            <a:r>
              <a:rPr lang="fr-FR" dirty="0" smtClean="0"/>
              <a:t>Il a un corps plutôt aplati avec des groupes de branches latérales nommés « cerata » qui forment ses « ailes ». </a:t>
            </a:r>
          </a:p>
          <a:p>
            <a:pPr algn="l"/>
            <a:r>
              <a:rPr lang="fr-FR" dirty="0" smtClean="0"/>
              <a:t>Bien qu’il ait une structure assez complexe, un glaucus atlanticus ne mesure pas plus de 6 cm de long.</a:t>
            </a:r>
          </a:p>
          <a:p>
            <a:pPr algn="l"/>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Un magnifique "/>
          <p:cNvPicPr>
            <a:picLocks noChangeAspect="1" noChangeArrowheads="1"/>
          </p:cNvPicPr>
          <p:nvPr/>
        </p:nvPicPr>
        <p:blipFill>
          <a:blip r:embed="rId2" cstate="print"/>
          <a:srcRect/>
          <a:stretch>
            <a:fillRect/>
          </a:stretch>
        </p:blipFill>
        <p:spPr bwMode="auto">
          <a:xfrm>
            <a:off x="395536" y="1412776"/>
            <a:ext cx="8424936" cy="4536504"/>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p:txBody>
          <a:bodyPr/>
          <a:lstStyle/>
          <a:p>
            <a:pPr algn="ctr"/>
            <a:r>
              <a:rPr lang="fr-FR" u="sng" dirty="0" smtClean="0"/>
              <a:t>Un étonnant mode de vie</a:t>
            </a:r>
            <a:r>
              <a:rPr lang="fr-FR" dirty="0" smtClean="0"/>
              <a:t/>
            </a:r>
            <a:br>
              <a:rPr lang="fr-FR" dirty="0" smtClean="0"/>
            </a:br>
            <a:endParaRPr lang="fr-FR" dirty="0"/>
          </a:p>
        </p:txBody>
      </p:sp>
      <p:sp>
        <p:nvSpPr>
          <p:cNvPr id="2" name="Sous-titre 1"/>
          <p:cNvSpPr>
            <a:spLocks noGrp="1"/>
          </p:cNvSpPr>
          <p:nvPr>
            <p:ph type="subTitle" idx="1"/>
          </p:nvPr>
        </p:nvSpPr>
        <p:spPr>
          <a:xfrm>
            <a:off x="533400" y="2636912"/>
            <a:ext cx="7854696" cy="4032448"/>
          </a:xfrm>
        </p:spPr>
        <p:txBody>
          <a:bodyPr>
            <a:normAutofit fontScale="85000" lnSpcReduction="20000"/>
          </a:bodyPr>
          <a:lstStyle/>
          <a:p>
            <a:pPr algn="l"/>
            <a:r>
              <a:rPr lang="fr-FR" dirty="0" smtClean="0"/>
              <a:t> </a:t>
            </a:r>
          </a:p>
          <a:p>
            <a:pPr algn="l"/>
            <a:r>
              <a:rPr lang="fr-FR" dirty="0" smtClean="0"/>
              <a:t>Animal pélagique (qui vit près de la surface de l'eau).</a:t>
            </a:r>
          </a:p>
          <a:p>
            <a:pPr algn="l"/>
            <a:r>
              <a:rPr lang="fr-FR" dirty="0" smtClean="0"/>
              <a:t>Le glaucus atlanticus vit d’une façon bien particulière : avec le ventre affleurant à la surface de l’eau grâce à un flotteur contenu dans son estomac. </a:t>
            </a:r>
          </a:p>
          <a:p>
            <a:pPr algn="l"/>
            <a:r>
              <a:rPr lang="fr-FR" dirty="0" smtClean="0"/>
              <a:t>En raison de l'emplacement du sac à gaz, l'hirondelle flotte sur la mer à l'envers. </a:t>
            </a:r>
          </a:p>
          <a:p>
            <a:pPr algn="l"/>
            <a:r>
              <a:rPr lang="fr-FR" dirty="0" smtClean="0"/>
              <a:t>La surface supérieure, en fait le pied (la partie inférieure dans d'autres </a:t>
            </a:r>
            <a:r>
              <a:rPr lang="fr-FR" dirty="0" smtClean="0">
                <a:hlinkClick r:id="rId2"/>
              </a:rPr>
              <a:t>mollusques</a:t>
            </a:r>
            <a:r>
              <a:rPr lang="fr-FR" dirty="0" smtClean="0"/>
              <a:t>), a soit une </a:t>
            </a:r>
            <a:r>
              <a:rPr lang="fr-FR" dirty="0" smtClean="0">
                <a:hlinkClick r:id="rId3"/>
              </a:rPr>
              <a:t>coloration</a:t>
            </a:r>
            <a:r>
              <a:rPr lang="fr-FR" dirty="0" smtClean="0"/>
              <a:t> bleue ou bleu-blanc. </a:t>
            </a:r>
          </a:p>
          <a:p>
            <a:pPr algn="l"/>
            <a:endParaRPr lang="fr-FR" dirty="0" smtClean="0"/>
          </a:p>
          <a:p>
            <a:pPr algn="l"/>
            <a:r>
              <a:rPr lang="fr-FR" dirty="0" smtClean="0"/>
              <a:t>Cette façon de nager lui permet de passer inaperçu auprès d’éventuels prédateurs venus des airs. </a:t>
            </a:r>
          </a:p>
          <a:p>
            <a:pPr algn="l"/>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533400" y="3228536"/>
            <a:ext cx="7854696" cy="3152792"/>
          </a:xfrm>
        </p:spPr>
        <p:txBody>
          <a:bodyPr>
            <a:normAutofit/>
          </a:bodyPr>
          <a:lstStyle/>
          <a:p>
            <a:pPr algn="l"/>
            <a:r>
              <a:rPr lang="fr-FR" dirty="0" smtClean="0"/>
              <a:t>Le dragon limace préfère s’attaquer aux proies les plus venimeuses pour ensuite </a:t>
            </a:r>
            <a:r>
              <a:rPr lang="fr-FR" dirty="0" err="1" smtClean="0"/>
              <a:t>re</a:t>
            </a:r>
            <a:r>
              <a:rPr lang="fr-FR" dirty="0" smtClean="0"/>
              <a:t>-stocker leurs cellules à fort  urticantes (qui brûlent)  au bout de ses "ailes".</a:t>
            </a:r>
          </a:p>
          <a:p>
            <a:pPr algn="l"/>
            <a:endParaRPr lang="fr-FR" dirty="0" smtClean="0"/>
          </a:p>
          <a:p>
            <a:pPr algn="l"/>
            <a:r>
              <a:rPr lang="fr-FR" dirty="0" smtClean="0"/>
              <a:t> De ce fait, il est tout à fait déconseillé de manipuler un Glaucus atlanticus sans protection !</a:t>
            </a:r>
          </a:p>
          <a:p>
            <a:endParaRPr lang="fr-FR" dirty="0"/>
          </a:p>
        </p:txBody>
      </p:sp>
      <p:pic>
        <p:nvPicPr>
          <p:cNvPr id="30722" name="Picture 2" descr="Résultat de recherche d'images pour &quot;glaucus atlanticus&quot;"/>
          <p:cNvPicPr>
            <a:picLocks noChangeAspect="1" noChangeArrowheads="1"/>
          </p:cNvPicPr>
          <p:nvPr/>
        </p:nvPicPr>
        <p:blipFill>
          <a:blip r:embed="rId2" cstate="print"/>
          <a:srcRect/>
          <a:stretch>
            <a:fillRect/>
          </a:stretch>
        </p:blipFill>
        <p:spPr bwMode="auto">
          <a:xfrm>
            <a:off x="611560" y="404664"/>
            <a:ext cx="4031880" cy="2708920"/>
          </a:xfrm>
          <a:prstGeom prst="rect">
            <a:avLst/>
          </a:prstGeom>
          <a:noFill/>
        </p:spPr>
      </p:pic>
      <p:pic>
        <p:nvPicPr>
          <p:cNvPr id="30724" name="Picture 4" descr="Résultat de recherche d'images pour &quot;glaucus atlanticus&quot;"/>
          <p:cNvPicPr>
            <a:picLocks noChangeAspect="1" noChangeArrowheads="1"/>
          </p:cNvPicPr>
          <p:nvPr/>
        </p:nvPicPr>
        <p:blipFill>
          <a:blip r:embed="rId3" cstate="print"/>
          <a:srcRect/>
          <a:stretch>
            <a:fillRect/>
          </a:stretch>
        </p:blipFill>
        <p:spPr bwMode="auto">
          <a:xfrm>
            <a:off x="4860032" y="476672"/>
            <a:ext cx="3875514" cy="2592288"/>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34</TotalTime>
  <Words>300</Words>
  <Application>Microsoft Office PowerPoint</Application>
  <PresentationFormat>Affichage à l'écran (4:3)</PresentationFormat>
  <Paragraphs>45</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Débit</vt:lpstr>
      <vt:lpstr>Glaucus Atlanticus</vt:lpstr>
      <vt:lpstr>Noms et Surnoms :  </vt:lpstr>
      <vt:lpstr>Diapositive 3</vt:lpstr>
      <vt:lpstr>Anatomie d’un dragon </vt:lpstr>
      <vt:lpstr>Diapositive 5</vt:lpstr>
      <vt:lpstr>Morphologie inhabituelle.  </vt:lpstr>
      <vt:lpstr>Diapositive 7</vt:lpstr>
      <vt:lpstr>Un étonnant mode de vie </vt:lpstr>
      <vt:lpstr>Diapositive 9</vt:lpstr>
      <vt:lpstr>Diapositive 10</vt:lpstr>
      <vt:lpstr>Déplacement : </vt:lpstr>
      <vt:lpstr>Signes particuliers du glaucus </vt:lpstr>
      <vt:lpstr>Diapositive 13</vt:lpstr>
      <vt:lpstr>références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Glaucus Atlanticus</dc:title>
  <dc:creator>Simone</dc:creator>
  <cp:lastModifiedBy>Alain</cp:lastModifiedBy>
  <cp:revision>10</cp:revision>
  <dcterms:created xsi:type="dcterms:W3CDTF">2017-05-08T16:33:12Z</dcterms:created>
  <dcterms:modified xsi:type="dcterms:W3CDTF">2017-05-26T13:56:12Z</dcterms:modified>
</cp:coreProperties>
</file>